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736" y="-3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89FD02E-F64E-4A63-90F3-3EBE929A0B54}" type="datetimeFigureOut">
              <a:rPr lang="en-US" smtClean="0"/>
              <a:t>12/11/2025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1D06363-5863-459D-B90B-A5DBB7A89106}"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9FD02E-F64E-4A63-90F3-3EBE929A0B54}"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06363-5863-459D-B90B-A5DBB7A891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9FD02E-F64E-4A63-90F3-3EBE929A0B54}"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06363-5863-459D-B90B-A5DBB7A891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89FD02E-F64E-4A63-90F3-3EBE929A0B54}" type="datetimeFigureOut">
              <a:rPr lang="en-US" smtClean="0"/>
              <a:t>12/11/2025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06363-5863-459D-B90B-A5DBB7A89106}"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9FD02E-F64E-4A63-90F3-3EBE929A0B54}" type="datetimeFigureOut">
              <a:rPr lang="en-US" smtClean="0"/>
              <a:t>12/11/2025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F1D06363-5863-459D-B90B-A5DBB7A8910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89FD02E-F64E-4A63-90F3-3EBE929A0B54}"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06363-5863-459D-B90B-A5DBB7A89106}"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89FD02E-F64E-4A63-90F3-3EBE929A0B54}" type="datetimeFigureOut">
              <a:rPr lang="en-US" smtClean="0"/>
              <a:t>12/11/2025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D06363-5863-459D-B90B-A5DBB7A89106}"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9FD02E-F64E-4A63-90F3-3EBE929A0B54}" type="datetimeFigureOut">
              <a:rPr lang="en-US" smtClean="0"/>
              <a:t>12/11/2025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D06363-5863-459D-B90B-A5DBB7A891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9FD02E-F64E-4A63-90F3-3EBE929A0B54}" type="datetimeFigureOut">
              <a:rPr lang="en-US" smtClean="0"/>
              <a:t>12/11/2025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D06363-5863-459D-B90B-A5DBB7A891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9FD02E-F64E-4A63-90F3-3EBE929A0B54}" type="datetimeFigureOut">
              <a:rPr lang="en-US" smtClean="0"/>
              <a:t>12/11/2025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06363-5863-459D-B90B-A5DBB7A89106}"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9FD02E-F64E-4A63-90F3-3EBE929A0B54}" type="datetimeFigureOut">
              <a:rPr lang="en-US" smtClean="0"/>
              <a:t>12/11/2025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F1D06363-5863-459D-B90B-A5DBB7A89106}"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89FD02E-F64E-4A63-90F3-3EBE929A0B54}" type="datetimeFigureOut">
              <a:rPr lang="en-US" smtClean="0"/>
              <a:t>12/11/2025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1D06363-5863-459D-B90B-A5DBB7A8910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2" name="Title 1"/>
          <p:cNvSpPr>
            <a:spLocks noGrp="1"/>
          </p:cNvSpPr>
          <p:nvPr>
            <p:ph type="ctrTitle"/>
          </p:nvPr>
        </p:nvSpPr>
        <p:spPr/>
        <p:txBody>
          <a:bodyPr/>
          <a:lstStyle/>
          <a:p>
            <a:r>
              <a:rPr lang="en-US" b="1" dirty="0" smtClean="0"/>
              <a:t>Steps in Selection &amp; Specification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buNone/>
            </a:pPr>
            <a:r>
              <a:rPr lang="en-US" dirty="0" smtClean="0"/>
              <a:t>Selecting and specifying a research problem involves moving from a broad interest to a clear, focused question by identifying gaps in knowledge, ensuring feasibility (interest, expertise, data, ethics), and defining key elements like variables, population, and scope, ultimately creating a significant, novel, and answerable inquiry</a:t>
            </a:r>
            <a:r>
              <a:rPr lang="en-US" dirty="0"/>
              <a:t>. The process starts broad (area of interest) and narrows down through literature review to pinpoint specific, manageable questions, often guided by theory and existing research, leading to a concise problem statement.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Steps in Selection &amp; Specification</a:t>
            </a:r>
            <a:endParaRPr lang="en-US" dirty="0"/>
          </a:p>
        </p:txBody>
      </p:sp>
      <p:sp>
        <p:nvSpPr>
          <p:cNvPr id="3" name="Content Placeholder 2"/>
          <p:cNvSpPr>
            <a:spLocks noGrp="1"/>
          </p:cNvSpPr>
          <p:nvPr>
            <p:ph sz="quarter" idx="1"/>
          </p:nvPr>
        </p:nvSpPr>
        <p:spPr/>
        <p:txBody>
          <a:bodyPr>
            <a:normAutofit fontScale="70000" lnSpcReduction="20000"/>
          </a:bodyPr>
          <a:lstStyle/>
          <a:p>
            <a:pPr algn="just"/>
            <a:r>
              <a:rPr lang="en-US" b="1" dirty="0" smtClean="0"/>
              <a:t>Identify </a:t>
            </a:r>
            <a:r>
              <a:rPr lang="en-US" b="1" dirty="0"/>
              <a:t>Broad Area:</a:t>
            </a:r>
            <a:r>
              <a:rPr lang="en-US" dirty="0"/>
              <a:t> Choose a general subject area that genuinely interests you and aligns with your expertise (e.g., online education).</a:t>
            </a:r>
          </a:p>
          <a:p>
            <a:pPr algn="just"/>
            <a:r>
              <a:rPr lang="en-US" b="1" dirty="0"/>
              <a:t>Preliminary Literature Review:</a:t>
            </a:r>
            <a:r>
              <a:rPr lang="en-US" dirty="0"/>
              <a:t> Explore existing studies to find unresolved issues, contradictions, or gaps in knowledge (e.g., lack of research on rural student motivation in online learning).</a:t>
            </a:r>
          </a:p>
          <a:p>
            <a:pPr algn="just"/>
            <a:r>
              <a:rPr lang="en-US" b="1" dirty="0"/>
              <a:t>Narrow the Focus:</a:t>
            </a:r>
            <a:r>
              <a:rPr lang="en-US" dirty="0"/>
              <a:t> Refine the broad topic by specifying the population, setting, or variables (e.g., high school students in rural areas).</a:t>
            </a:r>
          </a:p>
          <a:p>
            <a:pPr algn="just"/>
            <a:r>
              <a:rPr lang="en-US" b="1" dirty="0"/>
              <a:t>Identify the Gap/Problem:</a:t>
            </a:r>
            <a:r>
              <a:rPr lang="en-US" dirty="0"/>
              <a:t> Clearly state what is missing or problematic in the current research (e.g., impact of poor internet on rural student motivation).</a:t>
            </a:r>
          </a:p>
          <a:p>
            <a:pPr algn="just"/>
            <a:r>
              <a:rPr lang="en-US" b="1" dirty="0"/>
              <a:t>Formulate the Problem Statement:</a:t>
            </a:r>
            <a:r>
              <a:rPr lang="en-US" dirty="0"/>
              <a:t> Write a concise statement detailing the issue, context, and significance (e.g., "Little is known about how poor internet access affects motivation for rural high </a:t>
            </a:r>
            <a:r>
              <a:rPr lang="en-US" dirty="0" err="1"/>
              <a:t>schoolers</a:t>
            </a:r>
            <a:r>
              <a:rPr lang="en-US" dirty="0"/>
              <a:t> in online settings").</a:t>
            </a:r>
          </a:p>
          <a:p>
            <a:pPr algn="just"/>
            <a:r>
              <a:rPr lang="en-US" b="1" dirty="0"/>
              <a:t>Develop Research Questions/Objectives:</a:t>
            </a:r>
            <a:r>
              <a:rPr lang="en-US" dirty="0"/>
              <a:t> Create specific, answerable questions that guide the study (e.g., "What is the relationship between internet access and motivation?").</a:t>
            </a:r>
          </a:p>
          <a:p>
            <a:pPr algn="just"/>
            <a:r>
              <a:rPr lang="en-US" b="1" dirty="0"/>
              <a:t>Final Check:</a:t>
            </a:r>
            <a:r>
              <a:rPr lang="en-US" dirty="0"/>
              <a:t> Ensure the problem is relevant, valid, clear, specific, and not answerable by common sense or existing literature. </a:t>
            </a:r>
          </a:p>
          <a:p>
            <a:pPr algn="just">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Criteria of a Research Problem</a:t>
            </a:r>
            <a:endParaRPr lang="en-US" b="1" dirty="0"/>
          </a:p>
        </p:txBody>
      </p:sp>
      <p:sp>
        <p:nvSpPr>
          <p:cNvPr id="3" name="Content Placeholder 2"/>
          <p:cNvSpPr>
            <a:spLocks noGrp="1"/>
          </p:cNvSpPr>
          <p:nvPr>
            <p:ph sz="quarter" idx="1"/>
          </p:nvPr>
        </p:nvSpPr>
        <p:spPr/>
        <p:txBody>
          <a:bodyPr>
            <a:normAutofit fontScale="62500" lnSpcReduction="20000"/>
          </a:bodyPr>
          <a:lstStyle/>
          <a:p>
            <a:pPr marL="514350" indent="-514350" algn="just">
              <a:buAutoNum type="arabicParenBoth"/>
            </a:pPr>
            <a:r>
              <a:rPr lang="en-US" dirty="0" smtClean="0"/>
              <a:t>It should be original: The purpose of research is to fill the gaps in existing knowledge to discover new facts and not to repeat the already known facts. Therefore a </a:t>
            </a:r>
            <a:r>
              <a:rPr lang="en-US" dirty="0" err="1" smtClean="0"/>
              <a:t>prelimainary</a:t>
            </a:r>
            <a:r>
              <a:rPr lang="en-US" dirty="0" smtClean="0"/>
              <a:t> survey of existing literature in the proposed area of research should be carried out to find out the possibility of making original contribution. </a:t>
            </a:r>
          </a:p>
          <a:p>
            <a:pPr marL="514350" indent="-514350" algn="just">
              <a:buAutoNum type="arabicParenBoth"/>
            </a:pPr>
            <a:r>
              <a:rPr lang="en-US" dirty="0" smtClean="0"/>
              <a:t>It should be neither very general nor very specific : If the problem is very general, it is usually too vague to be tested. On the other hand, if the problem is very specific, it is usually too narrow to be important or consequential. Too great specificity is perhaps a worse danger than too great generality. At any rate some kind of compromise must be made between generality and specificity. </a:t>
            </a:r>
          </a:p>
          <a:p>
            <a:pPr marL="514350" indent="-514350" algn="just">
              <a:buAutoNum type="arabicParenBoth"/>
            </a:pPr>
            <a:r>
              <a:rPr lang="en-US" dirty="0" smtClean="0"/>
              <a:t>It should be solvable : No problem, however significant , is a good choice if it is unsolvable. Generally a problem may be unsolvable due to two reasons. Firstly, it may concern some supernatural or amorphous phenomena. For </a:t>
            </a:r>
            <a:r>
              <a:rPr lang="en-US" dirty="0" err="1" smtClean="0"/>
              <a:t>eg</a:t>
            </a:r>
            <a:r>
              <a:rPr lang="en-US" dirty="0" smtClean="0"/>
              <a:t> : the problems such as ‘How does mind works ?’ or ‘Who created this world ?’ etc, are unsolvable because the domain to which these problems belong is so amorphous that it is impossible to specify what the relevant observations would be. This impossibility of obtaining relevant data renders the problem unsolvable. Secondly, it can not be operationally defined. An operational definition of a problem specifies the activities or operations the researcher must perform in order to measure it. It indicates that a certain phenomenon exists and does so by specifying precisely how the phenomenon is specified that phenomenon is said to be operationally 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buNone/>
            </a:pPr>
            <a:r>
              <a:rPr lang="en-US" dirty="0" smtClean="0"/>
              <a:t>(4) It should be feasible: The feasibility of carrying out research on the identified problem should be checked against the major considerations like study design, access to organization and respondents, sample to be studied, source of data, method of data collection, type of variables, selection of scales of measurement statistics, distribution of variables, treatment of data, time required for study and funds required and its availability. Any way, we will come across with the intricacies of these dimensions subsequently. Let us see how the research problem statement can be made which is an integral part of research.</a:t>
            </a:r>
          </a:p>
          <a:p>
            <a:pPr algn="just">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TotalTime>
  <Words>431</Words>
  <Application>Microsoft Office PowerPoint</Application>
  <PresentationFormat>On-screen Show (4:3)</PresentationFormat>
  <Paragraphs>15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Equity</vt:lpstr>
      <vt:lpstr>Steps in Selection &amp; Specification</vt:lpstr>
      <vt:lpstr>Slide 2</vt:lpstr>
      <vt:lpstr>Steps in Selection &amp; Specification</vt:lpstr>
      <vt:lpstr>Criteria of a Research Problem</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Steps in Selection &amp; Specification</dc:title>
  <dc:creator>Hp</dc:creator>
  <cp:lastModifiedBy>Hp</cp:lastModifiedBy>
  <cp:revision>1</cp:revision>
  <dcterms:created xsi:type="dcterms:W3CDTF">2025-12-11T09:06:15Z</dcterms:created>
  <dcterms:modified xsi:type="dcterms:W3CDTF">2025-12-11T09:11:50Z</dcterms:modified>
</cp:coreProperties>
</file>